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63" r:id="rId4"/>
    <p:sldId id="262" r:id="rId5"/>
    <p:sldId id="258" r:id="rId6"/>
    <p:sldId id="259" r:id="rId7"/>
    <p:sldId id="260" r:id="rId8"/>
    <p:sldId id="264" r:id="rId9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5" autoAdjust="0"/>
    <p:restoredTop sz="94684" autoAdjust="0"/>
  </p:normalViewPr>
  <p:slideViewPr>
    <p:cSldViewPr>
      <p:cViewPr varScale="1">
        <p:scale>
          <a:sx n="119" d="100"/>
          <a:sy n="119" d="100"/>
        </p:scale>
        <p:origin x="414" y="10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48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5/15/2020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12 factor. https://12factor.net/logs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18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our Monitoring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82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https://www.graylog.org/post/log-formats-a-complete-guide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847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Microservices and DevOps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Scalable Microservices</a:t>
            </a:r>
          </a:p>
          <a:p>
            <a:pPr>
              <a:defRPr/>
            </a:pPr>
            <a:r>
              <a:rPr lang="en-US" sz="2000" noProof="0" dirty="0"/>
              <a:t>Logging</a:t>
            </a:r>
            <a:endParaRPr lang="en-US" noProof="0" dirty="0"/>
          </a:p>
          <a:p>
            <a:pPr>
              <a:defRPr/>
            </a:pPr>
            <a:endParaRPr lang="en-US" noProof="0" dirty="0"/>
          </a:p>
          <a:p>
            <a:pPr>
              <a:defRPr/>
            </a:pPr>
            <a:r>
              <a:rPr lang="en-US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583DF-D6D6-4694-B0D8-C2F1E87C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Logging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4D009-FE9E-4F4B-A085-7663D0451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Definition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I.e. the source is the </a:t>
            </a:r>
            <a:r>
              <a:rPr lang="en-US" i="1" noProof="0" dirty="0"/>
              <a:t>application itself</a:t>
            </a:r>
          </a:p>
          <a:p>
            <a:pPr lvl="1"/>
            <a:r>
              <a:rPr lang="en-US" noProof="0" dirty="0"/>
              <a:t>Providing </a:t>
            </a:r>
            <a:r>
              <a:rPr lang="en-US" i="1" noProof="0" dirty="0"/>
              <a:t>architectural</a:t>
            </a:r>
            <a:r>
              <a:rPr lang="en-US" noProof="0" dirty="0"/>
              <a:t> and </a:t>
            </a:r>
            <a:r>
              <a:rPr lang="en-US" i="1" noProof="0" dirty="0"/>
              <a:t>domain</a:t>
            </a:r>
            <a:r>
              <a:rPr lang="en-US" noProof="0" dirty="0"/>
              <a:t> metrics</a:t>
            </a:r>
          </a:p>
          <a:p>
            <a:pPr lvl="2"/>
            <a:r>
              <a:rPr lang="en-US" noProof="0" dirty="0"/>
              <a:t>If we do our </a:t>
            </a:r>
            <a:r>
              <a:rPr lang="en-US" i="1" noProof="0" dirty="0"/>
              <a:t>log instrumentation of the application</a:t>
            </a:r>
            <a:r>
              <a:rPr lang="en-US" noProof="0" dirty="0"/>
              <a:t> properly</a:t>
            </a:r>
          </a:p>
          <a:p>
            <a:r>
              <a:rPr lang="en-US" noProof="0" dirty="0"/>
              <a:t>12Factor recommendation</a:t>
            </a:r>
          </a:p>
          <a:p>
            <a:pPr lvl="1"/>
            <a:r>
              <a:rPr lang="en-US" i="1" noProof="0" dirty="0"/>
              <a:t>Logs go to ‘</a:t>
            </a:r>
            <a:r>
              <a:rPr lang="en-US" i="1" noProof="0" dirty="0" err="1"/>
              <a:t>stdout</a:t>
            </a:r>
            <a:r>
              <a:rPr lang="en-US" i="1" noProof="0" dirty="0"/>
              <a:t>’, never attempt to manage log output yourself</a:t>
            </a:r>
          </a:p>
          <a:p>
            <a:pPr lvl="1"/>
            <a:r>
              <a:rPr lang="en-US" noProof="0" dirty="0"/>
              <a:t>Docker’s recommendation is the same…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7EA9-B29D-4235-9FCC-5FDDF3BB0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7E7CD-650F-4A8F-94FF-9DECC9117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AFA71-7EE3-400D-A270-BDD8EDF3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8C8AAB-19A5-4901-B351-1803117007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485900"/>
            <a:ext cx="7019925" cy="1047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953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D16F8-C675-47D9-A596-959272F2D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Monitoring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0A24F-3F34-4C43-8463-6AADE3724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Which boils down to three things</a:t>
            </a:r>
          </a:p>
          <a:p>
            <a:pPr lvl="1"/>
            <a:r>
              <a:rPr lang="en-US" noProof="0" dirty="0"/>
              <a:t>That </a:t>
            </a:r>
            <a:r>
              <a:rPr lang="en-US" i="1" noProof="0" dirty="0"/>
              <a:t>we have data </a:t>
            </a:r>
            <a:r>
              <a:rPr lang="en-US" noProof="0" dirty="0"/>
              <a:t>– live and historic</a:t>
            </a:r>
          </a:p>
          <a:p>
            <a:pPr lvl="2"/>
            <a:r>
              <a:rPr lang="en-US" noProof="0" dirty="0"/>
              <a:t>That is, our services must </a:t>
            </a:r>
            <a:r>
              <a:rPr lang="en-US" i="1" noProof="0" dirty="0"/>
              <a:t>provide data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That data provides the information that allows corrective action</a:t>
            </a:r>
          </a:p>
          <a:p>
            <a:pPr lvl="2"/>
            <a:r>
              <a:rPr lang="en-US" noProof="0" dirty="0"/>
              <a:t>That is, our services must provide the </a:t>
            </a:r>
            <a:r>
              <a:rPr lang="en-US" i="1" noProof="0" dirty="0"/>
              <a:t>right and relevant data</a:t>
            </a:r>
            <a:endParaRPr lang="en-US" noProof="0" dirty="0"/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And – that we can actually find/overview that required data</a:t>
            </a:r>
          </a:p>
          <a:p>
            <a:pPr lvl="2"/>
            <a:r>
              <a:rPr lang="en-US" noProof="0" dirty="0"/>
              <a:t>That is, our services’ data is available, searchable, and meaningful</a:t>
            </a:r>
          </a:p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2AF9B-83C8-4268-96D6-D6929BC30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8F47F-208F-42E1-82EC-156A89C24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E6585-3CCA-42DA-98B2-B061F1D30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62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6D797-92D2-4136-B0BB-6EEF273A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Supporting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39B57-686D-4D7F-8ACB-B46B087A6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That </a:t>
            </a:r>
            <a:r>
              <a:rPr lang="en-US" i="1" noProof="0" dirty="0"/>
              <a:t>we have data</a:t>
            </a:r>
            <a:endParaRPr lang="en-US" noProof="0" dirty="0"/>
          </a:p>
          <a:p>
            <a:pPr lvl="1"/>
            <a:r>
              <a:rPr lang="en-US" noProof="0" dirty="0"/>
              <a:t>Logging framework		Like SLF4J + Log4J</a:t>
            </a:r>
          </a:p>
          <a:p>
            <a:r>
              <a:rPr lang="en-US" noProof="0" dirty="0"/>
              <a:t>That logs </a:t>
            </a:r>
            <a:r>
              <a:rPr lang="en-US" i="1" noProof="0" dirty="0"/>
              <a:t>have the information allowing corrective action</a:t>
            </a:r>
          </a:p>
          <a:p>
            <a:pPr lvl="1"/>
            <a:r>
              <a:rPr lang="en-US" noProof="0" dirty="0"/>
              <a:t>Architectural/Design/Coding challenge</a:t>
            </a:r>
          </a:p>
          <a:p>
            <a:pPr lvl="2"/>
            <a:r>
              <a:rPr lang="en-US" noProof="0" dirty="0" err="1"/>
              <a:t>log.error</a:t>
            </a:r>
            <a:r>
              <a:rPr lang="en-US" noProof="0" dirty="0"/>
              <a:t>(“Bang!”); in 2.877 places in code is probably not good</a:t>
            </a:r>
          </a:p>
          <a:p>
            <a:pPr lvl="2"/>
            <a:r>
              <a:rPr lang="en-US" noProof="0" dirty="0"/>
              <a:t>(And you only know what data you </a:t>
            </a:r>
            <a:r>
              <a:rPr lang="en-US" i="1" noProof="0" dirty="0"/>
              <a:t>should have added</a:t>
            </a:r>
            <a:r>
              <a:rPr lang="en-US" noProof="0" dirty="0"/>
              <a:t> in the log message, once you have your first failure</a:t>
            </a:r>
            <a:r>
              <a:rPr lang="en-US" noProof="0" dirty="0">
                <a:sym typeface="Wingdings" panose="05000000000000000000" pitchFamily="2" charset="2"/>
              </a:rPr>
              <a:t>)</a:t>
            </a:r>
          </a:p>
          <a:p>
            <a:r>
              <a:rPr lang="en-US" noProof="0" dirty="0"/>
              <a:t>That logs are searchable/provides meaningful overview</a:t>
            </a:r>
          </a:p>
          <a:p>
            <a:pPr lvl="1"/>
            <a:r>
              <a:rPr lang="en-US" noProof="0" dirty="0"/>
              <a:t>Consistent choice of logging format is essential</a:t>
            </a:r>
          </a:p>
          <a:p>
            <a:pPr lvl="1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ED722-0949-4903-A339-10BB5E44A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166E7-F893-4322-ABF1-3164BBCB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7D577-6B33-47EB-9D1D-692F9092F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01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E1681-1832-4FE3-89F1-B253EC252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Logging Tactics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D9374-B82B-4823-84F1-22225A645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Best practices (Splunk)</a:t>
            </a:r>
          </a:p>
          <a:p>
            <a:pPr lvl="1"/>
            <a:r>
              <a:rPr lang="en-US" noProof="0" dirty="0"/>
              <a:t>Use key-value pairs		</a:t>
            </a:r>
          </a:p>
          <a:p>
            <a:pPr lvl="1"/>
            <a:r>
              <a:rPr lang="en-US" noProof="0" dirty="0"/>
              <a:t>Human readable formats</a:t>
            </a:r>
          </a:p>
          <a:p>
            <a:pPr lvl="2"/>
            <a:r>
              <a:rPr lang="en-US" noProof="0" dirty="0"/>
              <a:t>Binary is hell..</a:t>
            </a:r>
          </a:p>
          <a:p>
            <a:pPr lvl="1"/>
            <a:r>
              <a:rPr lang="en-US" noProof="0" dirty="0"/>
              <a:t>Timestamp every event</a:t>
            </a:r>
          </a:p>
          <a:p>
            <a:pPr lvl="2"/>
            <a:r>
              <a:rPr lang="en-US" noProof="0" dirty="0"/>
              <a:t>ISO 8601 ALWAYS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endParaRPr lang="en-US" noProof="0" dirty="0"/>
          </a:p>
          <a:p>
            <a:pPr lvl="1"/>
            <a:r>
              <a:rPr lang="en-US" noProof="0" dirty="0"/>
              <a:t>Use the unique IDs in the domain</a:t>
            </a:r>
          </a:p>
          <a:p>
            <a:pPr lvl="2"/>
            <a:r>
              <a:rPr lang="en-US" noProof="0" dirty="0"/>
              <a:t>User id, transaction id, correlation id</a:t>
            </a:r>
          </a:p>
          <a:p>
            <a:pPr lvl="1"/>
            <a:r>
              <a:rPr lang="en-US" noProof="0" dirty="0"/>
              <a:t>Log more than just ‘debugging’ events</a:t>
            </a:r>
          </a:p>
          <a:p>
            <a:pPr lvl="2"/>
            <a:r>
              <a:rPr lang="en-US" noProof="0" dirty="0"/>
              <a:t>Application and Domain metrics</a:t>
            </a:r>
          </a:p>
          <a:p>
            <a:pPr lvl="1"/>
            <a:r>
              <a:rPr lang="en-US" noProof="0" dirty="0"/>
              <a:t>Identify the source (traceability to source code)</a:t>
            </a:r>
          </a:p>
          <a:p>
            <a:pPr lvl="2"/>
            <a:r>
              <a:rPr lang="en-US" noProof="0" dirty="0"/>
              <a:t>The method, class, thread, 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D5245-BD90-420C-B4D6-D4E09C14B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4D31D-3706-409C-890F-42EA5E30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B02B2-A2FF-4359-A4AE-D28B4FC49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BDF70CE-AD97-474A-B0EC-32D62A8266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104900"/>
            <a:ext cx="3590606" cy="130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247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3018F-CABC-43CB-91C2-BEA3660DE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Logging Formats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4CB38-3AB0-46F6-AB4C-A615F30EE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Central tenet:</a:t>
            </a:r>
          </a:p>
          <a:p>
            <a:pPr lvl="1"/>
            <a:r>
              <a:rPr lang="en-US" i="1" noProof="0" dirty="0"/>
              <a:t>Consistent format for log messages that can be easily parsed</a:t>
            </a:r>
          </a:p>
          <a:p>
            <a:r>
              <a:rPr lang="en-US" noProof="0" dirty="0"/>
              <a:t>Logs are for humans to read</a:t>
            </a:r>
          </a:p>
          <a:p>
            <a:pPr lvl="1"/>
            <a:r>
              <a:rPr lang="en-US" noProof="0" dirty="0"/>
              <a:t>Or a log aggregation system to parse and visualize!</a:t>
            </a:r>
          </a:p>
          <a:p>
            <a:r>
              <a:rPr lang="en-US" noProof="0" dirty="0"/>
              <a:t>Serve two purposes</a:t>
            </a:r>
          </a:p>
          <a:p>
            <a:pPr lvl="1"/>
            <a:r>
              <a:rPr lang="en-US" noProof="0" dirty="0"/>
              <a:t>Incident handling – find cause to allow corrective measures</a:t>
            </a:r>
          </a:p>
          <a:p>
            <a:pPr lvl="1"/>
            <a:r>
              <a:rPr lang="en-US" noProof="0" dirty="0"/>
              <a:t>Overview of operations</a:t>
            </a:r>
          </a:p>
          <a:p>
            <a:r>
              <a:rPr lang="en-US" noProof="0" dirty="0"/>
              <a:t>The latter must be facilitated by queries in the log output</a:t>
            </a:r>
          </a:p>
          <a:p>
            <a:pPr lvl="1"/>
            <a:r>
              <a:rPr lang="en-US" i="1" noProof="0" dirty="0"/>
              <a:t>Thus the format must be easy to parse…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0E9EB-9E90-4B9F-B3B8-93DC5EA16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966DE-FC77-4754-AE64-2ABA83602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04D3D-ACAF-4242-B873-E4646417F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17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DFE83-EC92-4681-8045-BA137FE5B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Logging Formats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D8A8A-648C-48D2-BE66-19CD050D4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Common Log Format (CLF) – used by web servers</a:t>
            </a:r>
          </a:p>
          <a:p>
            <a:endParaRPr lang="en-US" noProof="0" dirty="0"/>
          </a:p>
          <a:p>
            <a:r>
              <a:rPr lang="en-US" noProof="0" dirty="0"/>
              <a:t>MongoDB</a:t>
            </a:r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Windows Event Log, CEF, </a:t>
            </a:r>
            <a:r>
              <a:rPr lang="en-US" noProof="0" dirty="0" err="1"/>
              <a:t>SysLog</a:t>
            </a:r>
            <a:r>
              <a:rPr lang="en-US" noProof="0" dirty="0"/>
              <a:t>, …</a:t>
            </a:r>
          </a:p>
          <a:p>
            <a:endParaRPr lang="en-US" noProof="0" dirty="0"/>
          </a:p>
          <a:p>
            <a:r>
              <a:rPr lang="en-US" noProof="0" dirty="0"/>
              <a:t>Sigh…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17F24-8B72-4BBC-B787-66C14F029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26A81-AE1F-42F1-B119-6F48AD651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7DCD7-0FD3-47D4-BA6C-5179B2091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705A9A-14FF-4EF4-916A-C44BCF0FC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37" y="1409700"/>
            <a:ext cx="6715125" cy="3333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B7884C1-53C5-4F03-B898-A8BFE33E09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475" y="2332769"/>
            <a:ext cx="6877050" cy="38399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6BE95B2-E56A-4280-8FB3-A98E7B3E4CFB}"/>
              </a:ext>
            </a:extLst>
          </p:cNvPr>
          <p:cNvSpPr/>
          <p:nvPr/>
        </p:nvSpPr>
        <p:spPr>
          <a:xfrm>
            <a:off x="4191000" y="4838700"/>
            <a:ext cx="3886200" cy="228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/>
              <a:t>https://www.graylog.org/post/log-formats-a-complete-guide</a:t>
            </a:r>
          </a:p>
        </p:txBody>
      </p:sp>
    </p:spTree>
    <p:extLst>
      <p:ext uri="{BB962C8B-B14F-4D97-AF65-F5344CB8AC3E}">
        <p14:creationId xmlns:p14="http://schemas.microsoft.com/office/powerpoint/2010/main" val="1874054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05ED-E578-45B8-92A8-732E06912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Key-value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E2BFD-A472-448F-9BBE-E6F5C9FC8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 like the idea of key-value, though a bit cumbersome to keep adhering to in code instrumentation…</a:t>
            </a:r>
          </a:p>
          <a:p>
            <a:pPr lvl="1"/>
            <a:r>
              <a:rPr lang="en-US" noProof="0" dirty="0"/>
              <a:t>Parse friendly, but still relatively readable by me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Issue: 3</a:t>
            </a:r>
            <a:r>
              <a:rPr lang="en-US" baseline="30000" noProof="0" dirty="0"/>
              <a:t>rd</a:t>
            </a:r>
            <a:r>
              <a:rPr lang="en-US" noProof="0" dirty="0"/>
              <a:t> party software drivers seldom agree on the</a:t>
            </a:r>
            <a:br>
              <a:rPr lang="en-US" noProof="0" dirty="0"/>
            </a:br>
            <a:r>
              <a:rPr lang="en-US" noProof="0" dirty="0"/>
              <a:t>logging format, and that’s how </a:t>
            </a:r>
            <a:r>
              <a:rPr lang="en-US" noProof="0"/>
              <a:t>MS systems are </a:t>
            </a:r>
            <a:r>
              <a:rPr lang="en-US" noProof="0">
                <a:sym typeface="Wingdings" panose="05000000000000000000" pitchFamily="2" charset="2"/>
              </a:rPr>
              <a:t>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F8821-17CC-4834-9004-2D23F1D65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4757B-DF5E-4DC6-B563-B5294A4A2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EA95C-29F8-4C3E-A19F-0546A6805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DC247E-886B-489C-A29F-FD4CB1BC1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4928"/>
            <a:ext cx="9144000" cy="156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676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511</Words>
  <Application>Microsoft Office PowerPoint</Application>
  <PresentationFormat>On-screen Show (16:10)</PresentationFormat>
  <Paragraphs>104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Microservices and DevOps</vt:lpstr>
      <vt:lpstr>Logging</vt:lpstr>
      <vt:lpstr>Monitoring Requirements</vt:lpstr>
      <vt:lpstr>Supporting Requirements</vt:lpstr>
      <vt:lpstr>Logging Tactics</vt:lpstr>
      <vt:lpstr>Logging Formats</vt:lpstr>
      <vt:lpstr>Logging Formats</vt:lpstr>
      <vt:lpstr>Key-value format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86</cp:revision>
  <dcterms:created xsi:type="dcterms:W3CDTF">2006-08-16T00:00:00Z</dcterms:created>
  <dcterms:modified xsi:type="dcterms:W3CDTF">2020-05-15T10:33:35Z</dcterms:modified>
</cp:coreProperties>
</file>